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9" r:id="rId3"/>
    <p:sldId id="263" r:id="rId4"/>
    <p:sldId id="257" r:id="rId5"/>
    <p:sldId id="273" r:id="rId6"/>
    <p:sldId id="268" r:id="rId7"/>
    <p:sldId id="258" r:id="rId8"/>
    <p:sldId id="282" r:id="rId9"/>
    <p:sldId id="283" r:id="rId10"/>
    <p:sldId id="272" r:id="rId11"/>
    <p:sldId id="259" r:id="rId12"/>
    <p:sldId id="260" r:id="rId13"/>
    <p:sldId id="281" r:id="rId14"/>
    <p:sldId id="270" r:id="rId15"/>
    <p:sldId id="261" r:id="rId16"/>
    <p:sldId id="280" r:id="rId17"/>
    <p:sldId id="284" r:id="rId18"/>
    <p:sldId id="285" r:id="rId19"/>
    <p:sldId id="276" r:id="rId20"/>
    <p:sldId id="277" r:id="rId21"/>
    <p:sldId id="278" r:id="rId22"/>
    <p:sldId id="279" r:id="rId23"/>
    <p:sldId id="286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1129951-4702-4AF3-B83A-5FF9AD4A6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FC86A7B-2C41-4B91-A980-D20A33B325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91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43C41-48DF-4436-A24E-C574BD8EE8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D8E60-963F-415F-93CE-D915B3FEB6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BFD17-0C0F-46A2-B4F9-3461F27466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38A37-3721-4713-9697-9C62455FE7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639-F225-4510-A016-278E926637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D5B8E-0A09-40BD-A698-12CEEDBD3D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97676-72CB-4384-8FC7-19C2CC0E564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3807-13E5-4152-AA30-C322D2B193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023C7-DCC3-4F90-BFF7-50601C8E60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48A1-AAB0-41F9-936B-8F05C0916B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015C6-3137-41E7-918A-ED3D149BA1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A52B00BE-318C-427E-A322-95E286163D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cl.ac.uk/~sjjgsca/chromosome.gi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menshealthfremont.com/images/pic-uterus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menshealthfremont.com/images/pic-uterus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b="1" smtClean="0"/>
              <a:t>4.05 Remember the structures of the reproductive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Cervix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The cervix is the lower end of the uterus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Located at the top of the vagina 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Approximately one inch long</a:t>
            </a:r>
          </a:p>
        </p:txBody>
      </p:sp>
      <p:pic>
        <p:nvPicPr>
          <p:cNvPr id="12293" name="Picture 5" descr="Cervi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9163" y="2362200"/>
            <a:ext cx="39243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21325-BDA8-4713-8E98-F30D23EE962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648200" cy="48355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Vagina</a:t>
            </a: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sz="2600" dirty="0" smtClean="0">
                <a:latin typeface="Times New Roman" pitchFamily="18" charset="0"/>
              </a:rPr>
              <a:t>Smooth muscle with a mucous membrane lining</a:t>
            </a:r>
          </a:p>
          <a:p>
            <a:pPr eaLnBrk="1" hangingPunct="1">
              <a:defRPr/>
            </a:pPr>
            <a:r>
              <a:rPr lang="en-US" sz="2600" dirty="0" smtClean="0">
                <a:latin typeface="Times New Roman" pitchFamily="18" charset="0"/>
              </a:rPr>
              <a:t>Approximately 10 centimeters long</a:t>
            </a:r>
          </a:p>
          <a:p>
            <a:pPr eaLnBrk="1" hangingPunct="1">
              <a:defRPr/>
            </a:pPr>
            <a:r>
              <a:rPr lang="en-US" sz="2600" dirty="0" smtClean="0">
                <a:latin typeface="Times New Roman" pitchFamily="18" charset="0"/>
              </a:rPr>
              <a:t>Also known as the birth canal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Hymen</a:t>
            </a:r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sz="2600" dirty="0" smtClean="0">
                <a:latin typeface="Times New Roman" pitchFamily="18" charset="0"/>
              </a:rPr>
              <a:t>External opening of the vagina may be covered by a perforated membrane</a:t>
            </a:r>
          </a:p>
          <a:p>
            <a:pPr eaLnBrk="1" hangingPunct="1">
              <a:defRPr/>
            </a:pPr>
            <a:endParaRPr lang="en-US" sz="2600" b="1" dirty="0" smtClean="0">
              <a:latin typeface="Times New Roman" pitchFamily="18" charset="0"/>
            </a:endParaRPr>
          </a:p>
        </p:txBody>
      </p:sp>
      <p:pic>
        <p:nvPicPr>
          <p:cNvPr id="13317" name="Picture 10" descr="o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0" y="2514600"/>
            <a:ext cx="3659188" cy="3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38C41-7C7F-40E7-B925-F8AF228A3B73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267200" cy="4911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  <a:t>External genitalia</a:t>
            </a:r>
            <a:endParaRPr lang="en-US" sz="3600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Vulva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External organs of reproduction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Labia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Folds of skin that surround the vagina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latin typeface="Times New Roman" pitchFamily="18" charset="0"/>
              </a:rPr>
              <a:t>Labia majora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latin typeface="Times New Roman" pitchFamily="18" charset="0"/>
              </a:rPr>
              <a:t>Labia minora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Times New Roman" pitchFamily="18" charset="0"/>
            </a:endParaRPr>
          </a:p>
        </p:txBody>
      </p:sp>
      <p:pic>
        <p:nvPicPr>
          <p:cNvPr id="14341" name="Picture 6" descr="external female genital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25" y="2690813"/>
            <a:ext cx="4267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A1B8B-1BF5-4B08-85D3-BF7EE2500E9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962400" cy="4530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</a:rPr>
              <a:t>External genitalia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Clitoris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Erectile tissue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8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Perineum</a:t>
            </a:r>
            <a:endParaRPr lang="en-US" sz="3600" b="1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Area between the vagina and rectum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Times New Roman" pitchFamily="18" charset="0"/>
            </a:endParaRPr>
          </a:p>
        </p:txBody>
      </p:sp>
      <p:pic>
        <p:nvPicPr>
          <p:cNvPr id="15365" name="Picture 6" descr="external female genital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0" y="2667000"/>
            <a:ext cx="4267200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238F5-85D5-4B0E-84B0-00987D353B18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pic>
        <p:nvPicPr>
          <p:cNvPr id="16388" name="Picture 5" descr="SFREP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38600" y="2017713"/>
            <a:ext cx="3935413" cy="3873500"/>
          </a:xfrm>
          <a:noFill/>
        </p:spPr>
      </p:pic>
      <p:sp>
        <p:nvSpPr>
          <p:cNvPr id="16389" name="WordArt 6"/>
          <p:cNvSpPr>
            <a:spLocks noChangeArrowheads="1" noChangeShapeType="1" noTextEdit="1"/>
          </p:cNvSpPr>
          <p:nvPr/>
        </p:nvSpPr>
        <p:spPr bwMode="auto">
          <a:xfrm rot="-1346565">
            <a:off x="412750" y="2125663"/>
            <a:ext cx="3646488" cy="71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Check your knowledge...</a:t>
            </a:r>
          </a:p>
        </p:txBody>
      </p:sp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3048000" y="3733800"/>
            <a:ext cx="911225" cy="395288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Clitoris</a:t>
            </a:r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4084638" y="2100263"/>
            <a:ext cx="822325" cy="395287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Ovary</a:t>
            </a:r>
          </a:p>
        </p:txBody>
      </p:sp>
      <p:sp>
        <p:nvSpPr>
          <p:cNvPr id="16392" name="Text Box 16"/>
          <p:cNvSpPr txBox="1">
            <a:spLocks noChangeArrowheads="1"/>
          </p:cNvSpPr>
          <p:nvPr/>
        </p:nvSpPr>
        <p:spPr bwMode="auto">
          <a:xfrm>
            <a:off x="6261100" y="2300288"/>
            <a:ext cx="1647825" cy="395287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Fallopian tube</a:t>
            </a:r>
          </a:p>
        </p:txBody>
      </p:sp>
      <p:sp>
        <p:nvSpPr>
          <p:cNvPr id="16393" name="Text Box 17"/>
          <p:cNvSpPr txBox="1">
            <a:spLocks noChangeArrowheads="1"/>
          </p:cNvSpPr>
          <p:nvPr/>
        </p:nvSpPr>
        <p:spPr bwMode="auto">
          <a:xfrm>
            <a:off x="5181600" y="4524375"/>
            <a:ext cx="923925" cy="395288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Vagina</a:t>
            </a:r>
          </a:p>
        </p:txBody>
      </p:sp>
      <p:sp>
        <p:nvSpPr>
          <p:cNvPr id="16394" name="Text Box 18"/>
          <p:cNvSpPr txBox="1">
            <a:spLocks noChangeArrowheads="1"/>
          </p:cNvSpPr>
          <p:nvPr/>
        </p:nvSpPr>
        <p:spPr bwMode="auto">
          <a:xfrm>
            <a:off x="7023100" y="3230563"/>
            <a:ext cx="885825" cy="396875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Uterus</a:t>
            </a:r>
          </a:p>
        </p:txBody>
      </p:sp>
      <p:sp>
        <p:nvSpPr>
          <p:cNvPr id="16395" name="Text Box 19"/>
          <p:cNvSpPr txBox="1">
            <a:spLocks noChangeArrowheads="1"/>
          </p:cNvSpPr>
          <p:nvPr/>
        </p:nvSpPr>
        <p:spPr bwMode="auto">
          <a:xfrm>
            <a:off x="6808788" y="4114800"/>
            <a:ext cx="860425" cy="395288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Cervix</a:t>
            </a:r>
          </a:p>
        </p:txBody>
      </p:sp>
      <p:sp>
        <p:nvSpPr>
          <p:cNvPr id="16396" name="Line 21"/>
          <p:cNvSpPr>
            <a:spLocks noChangeShapeType="1"/>
          </p:cNvSpPr>
          <p:nvPr/>
        </p:nvSpPr>
        <p:spPr bwMode="auto">
          <a:xfrm flipV="1">
            <a:off x="4906963" y="2100263"/>
            <a:ext cx="766762" cy="18573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22"/>
          <p:cNvSpPr>
            <a:spLocks noChangeShapeType="1"/>
          </p:cNvSpPr>
          <p:nvPr/>
        </p:nvSpPr>
        <p:spPr bwMode="auto">
          <a:xfrm>
            <a:off x="3962400" y="3886200"/>
            <a:ext cx="1219200" cy="1143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23"/>
          <p:cNvSpPr>
            <a:spLocks noChangeShapeType="1"/>
          </p:cNvSpPr>
          <p:nvPr/>
        </p:nvSpPr>
        <p:spPr bwMode="auto">
          <a:xfrm flipV="1">
            <a:off x="5334000" y="3886200"/>
            <a:ext cx="184150" cy="63817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24"/>
          <p:cNvSpPr>
            <a:spLocks noChangeShapeType="1"/>
          </p:cNvSpPr>
          <p:nvPr/>
        </p:nvSpPr>
        <p:spPr bwMode="auto">
          <a:xfrm flipH="1" flipV="1">
            <a:off x="5673725" y="2495550"/>
            <a:ext cx="1349375" cy="9255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25"/>
          <p:cNvSpPr>
            <a:spLocks noChangeShapeType="1"/>
          </p:cNvSpPr>
          <p:nvPr/>
        </p:nvSpPr>
        <p:spPr bwMode="auto">
          <a:xfrm flipH="1" flipV="1">
            <a:off x="5991225" y="2908300"/>
            <a:ext cx="817563" cy="14033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26"/>
          <p:cNvSpPr>
            <a:spLocks noChangeShapeType="1"/>
          </p:cNvSpPr>
          <p:nvPr/>
        </p:nvSpPr>
        <p:spPr bwMode="auto">
          <a:xfrm flipH="1" flipV="1">
            <a:off x="5518150" y="2297113"/>
            <a:ext cx="746125" cy="2000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DC8FB-3494-4368-A516-C902C706D3D8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434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Mammary glands (breasts)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Consists of 15 or 20 lobes of granular and adipose tissue </a:t>
            </a:r>
          </a:p>
          <a:p>
            <a:pPr eaLnBrk="1" hangingPunct="1"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Areola </a:t>
            </a:r>
          </a:p>
          <a:p>
            <a:pPr lvl="3"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Darkened area that surrounds the nipple</a:t>
            </a:r>
          </a:p>
          <a:p>
            <a:pPr eaLnBrk="1" hangingPunct="1">
              <a:defRPr/>
            </a:pPr>
            <a:endParaRPr lang="en-US" dirty="0" smtClean="0">
              <a:latin typeface="Times New Roman" pitchFamily="18" charset="0"/>
            </a:endParaRPr>
          </a:p>
        </p:txBody>
      </p:sp>
      <p:pic>
        <p:nvPicPr>
          <p:cNvPr id="17413" name="Picture 10" descr="Click to show &quot;breast&quot; result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525678">
            <a:off x="381000" y="4648200"/>
            <a:ext cx="819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7" descr="b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851025"/>
            <a:ext cx="3409950" cy="400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C653E-4D64-4FE6-B2E5-F38FB730712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male reproductive system</a:t>
            </a:r>
          </a:p>
        </p:txBody>
      </p:sp>
      <p:pic>
        <p:nvPicPr>
          <p:cNvPr id="18435" name="Content Placeholder 5" descr="Male reproductiv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981200"/>
            <a:ext cx="4860925" cy="39068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4.05 Remember the Structures of the Reproductive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B7069-7675-4C34-AAAC-FBB096EB2A2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male reproductive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4114800" cy="24384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Scrotum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Sac of skin that contains the testes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endParaRPr lang="en-US" dirty="0"/>
          </a:p>
        </p:txBody>
      </p:sp>
      <p:pic>
        <p:nvPicPr>
          <p:cNvPr id="19460" name="Content Placeholder 5" descr="Male reproductiv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86000"/>
            <a:ext cx="3717925" cy="29876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4.05 Remember the Structures of the Reproductive System</a:t>
            </a:r>
          </a:p>
        </p:txBody>
      </p:sp>
      <p:sp>
        <p:nvSpPr>
          <p:cNvPr id="2" name="Oval 1"/>
          <p:cNvSpPr/>
          <p:nvPr/>
        </p:nvSpPr>
        <p:spPr>
          <a:xfrm>
            <a:off x="7427913" y="4852988"/>
            <a:ext cx="838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937B5-7D26-476F-B63A-746E5A36DFD1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male reproductive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724400" cy="4530725"/>
          </a:xfrm>
        </p:spPr>
        <p:txBody>
          <a:bodyPr/>
          <a:lstStyle/>
          <a:p>
            <a:pPr marL="0" lvl="1" indent="0">
              <a:buFont typeface="Wingdings" charset="2"/>
              <a:buNone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Testes (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two)</a:t>
            </a:r>
          </a:p>
          <a:p>
            <a:pPr marL="352425" lvl="2" indent="0">
              <a:buFont typeface="Wingdings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Primary reproductive organ</a:t>
            </a:r>
          </a:p>
          <a:p>
            <a:pPr marL="352425" lvl="2" indent="0">
              <a:buFont typeface="Wingdings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About the size of an egg</a:t>
            </a:r>
          </a:p>
          <a:p>
            <a:pPr marL="809625" lvl="2" indent="-457200">
              <a:buFont typeface="Wingdings" charset="2"/>
              <a:buChar char="n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Seminiferous tubules</a:t>
            </a:r>
          </a:p>
          <a:p>
            <a:pPr marL="1127125" lvl="3" indent="-457200">
              <a:buFont typeface="Wingdings" charset="2"/>
              <a:buChar char="q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Each testis contains 1-4 minute, convoluted tubules</a:t>
            </a:r>
          </a:p>
          <a:p>
            <a:pPr marL="809625" lvl="2" indent="-457200">
              <a:buFont typeface="Wingdings" charset="2"/>
              <a:buChar char="n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Epididymis</a:t>
            </a:r>
          </a:p>
          <a:p>
            <a:pPr marL="1127125" lvl="3" indent="-457200">
              <a:buFont typeface="Wingdings" charset="2"/>
              <a:buChar char="q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Coiled duct on the posterior and lateral part of the testes</a:t>
            </a:r>
          </a:p>
          <a:p>
            <a:pPr lvl="2">
              <a:defRPr/>
            </a:pPr>
            <a:endParaRPr lang="en-US" dirty="0"/>
          </a:p>
        </p:txBody>
      </p:sp>
      <p:pic>
        <p:nvPicPr>
          <p:cNvPr id="20484" name="Content Placeholder 5" descr="Male reproductiv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2286000"/>
            <a:ext cx="3717925" cy="29876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4.05 Remember the Structures of the Reproductive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66180-BA6D-4ED0-ACA4-5798482B319E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defRPr/>
            </a:pPr>
            <a:r>
              <a:rPr lang="en-US" sz="3800" b="1" dirty="0" smtClean="0"/>
              <a:t>Structures of the </a:t>
            </a:r>
            <a:br>
              <a:rPr lang="en-US" sz="3800" b="1" dirty="0" smtClean="0"/>
            </a:br>
            <a:r>
              <a:rPr lang="en-US" sz="3800" b="1" dirty="0" smtClean="0"/>
              <a:t>male reproductive system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31775" lvl="2" indent="-115888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Sperm</a:t>
            </a:r>
          </a:p>
          <a:p>
            <a:pPr marL="549275" lvl="3" indent="-115888"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male gamete</a:t>
            </a:r>
          </a:p>
          <a:p>
            <a:pPr lvl="2">
              <a:buFont typeface="Wingdings" pitchFamily="2" charset="2"/>
              <a:buNone/>
              <a:defRPr/>
            </a:pPr>
            <a:endParaRPr lang="en-US" sz="4800" dirty="0"/>
          </a:p>
        </p:txBody>
      </p:sp>
      <p:pic>
        <p:nvPicPr>
          <p:cNvPr id="21508" name="Content Placeholder 7" descr="sper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1828800"/>
            <a:ext cx="4038600" cy="35258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4.05 Remember the Structures of the Reproductive System</a:t>
            </a:r>
          </a:p>
        </p:txBody>
      </p:sp>
      <p:sp>
        <p:nvSpPr>
          <p:cNvPr id="21510" name="TextBox 4"/>
          <p:cNvSpPr txBox="1">
            <a:spLocks noChangeArrowheads="1"/>
          </p:cNvSpPr>
          <p:nvPr/>
        </p:nvSpPr>
        <p:spPr bwMode="auto">
          <a:xfrm>
            <a:off x="6781800" y="4691063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ctr"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  <a:cs typeface="Times New Roman" pitchFamily="18" charset="0"/>
              </a:rPr>
              <a:t>Smallest cell in the human body.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824C8-C0E7-4DAC-B2F6-FE63AE6341C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4.05 Remember the structures of the reproductive system</a:t>
            </a:r>
            <a:endParaRPr lang="en-US" sz="3800" b="1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Essential question</a:t>
            </a:r>
          </a:p>
          <a:p>
            <a:pPr eaLnBrk="1" hangingPunct="1">
              <a:defRPr/>
            </a:pPr>
            <a:endParaRPr lang="en-US" sz="3200" b="1" dirty="0"/>
          </a:p>
          <a:p>
            <a:pPr algn="ctr" eaLnBrk="1" hangingPunct="1">
              <a:defRPr/>
            </a:pPr>
            <a:r>
              <a:rPr lang="en-US" sz="3200" dirty="0" smtClean="0"/>
              <a:t>What are the structures of the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reproductive system?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69B98-1D2A-4BB4-A16F-27869F97AB1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male reproductive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28517" y="457200"/>
            <a:ext cx="4267200" cy="4530725"/>
          </a:xfrm>
        </p:spPr>
        <p:txBody>
          <a:bodyPr/>
          <a:lstStyle/>
          <a:p>
            <a:pPr marL="236538" lvl="2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Reproductive system of ducts</a:t>
            </a:r>
          </a:p>
          <a:p>
            <a:pPr marL="554038" lvl="3" indent="0">
              <a:buFont typeface="Wingdings" pitchFamily="2" charset="2"/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Vas deferens</a:t>
            </a:r>
          </a:p>
          <a:p>
            <a:pPr marL="554038" lvl="3" indent="0">
              <a:buNone/>
              <a:defRPr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45cm  structure which connects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epididymis to the ejaculatory duct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54038" lvl="3" indent="0">
              <a:buFont typeface="Wingdings" pitchFamily="2" charset="2"/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Seminal vesicles</a:t>
            </a:r>
          </a:p>
          <a:p>
            <a:pPr marL="554038" lvl="3" indent="0">
              <a:buNone/>
              <a:defRPr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produces secretions that provide nutrients and protection to sperm upon ejaculation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54038" lvl="3" indent="0">
              <a:buFont typeface="Wingdings" pitchFamily="2" charset="2"/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Ejaculatory duct</a:t>
            </a:r>
          </a:p>
          <a:p>
            <a:pPr lvl="2">
              <a:defRPr/>
            </a:pPr>
            <a:endParaRPr lang="en-US" dirty="0"/>
          </a:p>
        </p:txBody>
      </p:sp>
      <p:pic>
        <p:nvPicPr>
          <p:cNvPr id="22532" name="Content Placeholder 5" descr="Male reproductiv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45758" y="1752600"/>
            <a:ext cx="5014104" cy="495377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4.05 Remember the Structures of the Reproductive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45C90-1862-454C-A321-5F6CCA72B4A2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5" name="Oval 4"/>
          <p:cNvSpPr/>
          <p:nvPr/>
        </p:nvSpPr>
        <p:spPr>
          <a:xfrm>
            <a:off x="7666653" y="3188956"/>
            <a:ext cx="1447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3274" y="3961838"/>
            <a:ext cx="838200" cy="2841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48812" y="4419600"/>
            <a:ext cx="1127125" cy="249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male reproductive system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648200" cy="5029200"/>
          </a:xfrm>
        </p:spPr>
        <p:txBody>
          <a:bodyPr/>
          <a:lstStyle/>
          <a:p>
            <a:pPr marL="457200" lvl="2" indent="0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Urethra</a:t>
            </a:r>
          </a:p>
          <a:p>
            <a:pPr marL="774700" lvl="3" indent="0">
              <a:buFont typeface="Wingdings" pitchFamily="2" charset="2"/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Connects to reproductive system of ducts</a:t>
            </a:r>
          </a:p>
          <a:p>
            <a:pPr marL="774700" lvl="3" indent="0">
              <a:buFont typeface="Wingdings" pitchFamily="2" charset="2"/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Passage way for urine and sperm</a:t>
            </a:r>
          </a:p>
          <a:p>
            <a:pPr marL="457200" lvl="2" indent="0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Prostate gland</a:t>
            </a:r>
          </a:p>
          <a:p>
            <a:pPr marL="774700" lvl="3" indent="0">
              <a:buFont typeface="Wingdings" pitchFamily="2" charset="2"/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Surrounds the distal of the urethra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2" indent="0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Bulbourethral glands</a:t>
            </a:r>
          </a:p>
          <a:p>
            <a:pPr marL="774700" lvl="3" indent="0">
              <a:buFont typeface="Wingdings" pitchFamily="2" charset="2"/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Located on either side and below the prostate</a:t>
            </a:r>
          </a:p>
        </p:txBody>
      </p:sp>
      <p:pic>
        <p:nvPicPr>
          <p:cNvPr id="23556" name="Content Placeholder 5" descr="Male reproductiv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1417638"/>
            <a:ext cx="4419600" cy="5283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4.05 Remember the Structures of the Reproductive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F6254-ABEB-4690-A05D-107A7A018C1F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3" name="Oval 2"/>
          <p:cNvSpPr/>
          <p:nvPr/>
        </p:nvSpPr>
        <p:spPr>
          <a:xfrm>
            <a:off x="8217090" y="4648200"/>
            <a:ext cx="762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0" y="4191000"/>
            <a:ext cx="914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male reproductive system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2" indent="-280988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Penis</a:t>
            </a:r>
          </a:p>
          <a:p>
            <a:pPr marL="774700" lvl="3" indent="-280988">
              <a:buFont typeface="Wingdings" pitchFamily="2" charset="2"/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Erectile tissue</a:t>
            </a:r>
          </a:p>
          <a:p>
            <a:pPr marL="457200" lvl="2" indent="-280988">
              <a:buFont typeface="Wingdings" pitchFamily="2" charset="2"/>
              <a:buNone/>
            </a:pPr>
            <a:endParaRPr lang="en-US" sz="32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2" indent="-280988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Prepuce (foreskin)</a:t>
            </a:r>
          </a:p>
          <a:p>
            <a:pPr marL="774700" lvl="3" indent="-280988">
              <a:buFont typeface="Wingdings" pitchFamily="2" charset="2"/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Covers the tip of the penis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4.05 Remember the Structures of the Reproductive System</a:t>
            </a:r>
          </a:p>
        </p:txBody>
      </p:sp>
      <p:pic>
        <p:nvPicPr>
          <p:cNvPr id="24581" name="Content Placeholder 5" descr="Male reproductiv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133600"/>
            <a:ext cx="382428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5CF74-9D58-4DE8-8A86-029C76D76C2E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4.05 Remember the structures of the reproductive system</a:t>
            </a:r>
            <a:endParaRPr lang="en-US" sz="3800" b="1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Essential question</a:t>
            </a:r>
          </a:p>
          <a:p>
            <a:pPr eaLnBrk="1" hangingPunct="1">
              <a:defRPr/>
            </a:pPr>
            <a:endParaRPr lang="en-US" sz="3200" b="1" dirty="0"/>
          </a:p>
          <a:p>
            <a:pPr algn="ctr" eaLnBrk="1" hangingPunct="1">
              <a:defRPr/>
            </a:pPr>
            <a:r>
              <a:rPr lang="en-US" sz="3200" dirty="0" smtClean="0"/>
              <a:t>What are the structures of the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reproductive system?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FAA3B-F21D-4627-A2C2-5F4338D9BAAB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 </a:t>
            </a:r>
          </a:p>
        </p:txBody>
      </p:sp>
      <p:pic>
        <p:nvPicPr>
          <p:cNvPr id="5124" name="Picture 4" descr="04193_21_F0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91000" y="2243138"/>
            <a:ext cx="4348163" cy="3130550"/>
          </a:xfrm>
          <a:solidFill>
            <a:srgbClr val="CCFFCC"/>
          </a:solidFill>
        </p:spPr>
      </p:pic>
      <p:pic>
        <p:nvPicPr>
          <p:cNvPr id="5125" name="Picture 8" descr="reproductive_fe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0825"/>
            <a:ext cx="2667000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CA51B-53A9-4412-B338-2D269B8DC7D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72000" cy="4530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Ovary (female gonad)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Located in the pelvic cavity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About the size of an almond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Each ovary contains thousands of microscopic sacs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Ova</a:t>
            </a:r>
            <a:r>
              <a:rPr lang="en-US" sz="3000" dirty="0" smtClean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>
                <a:latin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</a:rPr>
              <a:t>nown as the female gamete or Graafian follicle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600" dirty="0" smtClean="0"/>
          </a:p>
        </p:txBody>
      </p:sp>
      <p:pic>
        <p:nvPicPr>
          <p:cNvPr id="3" name="Picture 7" descr="ovary_ec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371475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2" descr="zygote_n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1910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7467600" y="3570288"/>
            <a:ext cx="1428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The ovum is the largest cell in the human body.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5B8C5-2761-4855-B9FD-28FE6CF40934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4363" y="1905000"/>
            <a:ext cx="4038600" cy="4225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Female gametes have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22 pairs of autosomes and single pair of sex chromosomes – </a:t>
            </a: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XX</a:t>
            </a:r>
          </a:p>
          <a:p>
            <a:pPr eaLnBrk="1" hangingPunct="1">
              <a:defRPr/>
            </a:pPr>
            <a:endParaRPr lang="en-US" sz="2600" dirty="0" smtClean="0">
              <a:latin typeface="Times New Roman" pitchFamily="18" charset="0"/>
            </a:endParaRPr>
          </a:p>
        </p:txBody>
      </p:sp>
      <p:pic>
        <p:nvPicPr>
          <p:cNvPr id="3" name="Picture 6" descr="is?h_w71TG_ZM4_IXqPzLFR_yeaCEPaFKmWwFhYtXMAwT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295500">
            <a:off x="925513" y="2373313"/>
            <a:ext cx="314960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WordArt 8"/>
          <p:cNvSpPr>
            <a:spLocks noChangeArrowheads="1" noChangeShapeType="1" noTextEdit="1"/>
          </p:cNvSpPr>
          <p:nvPr/>
        </p:nvSpPr>
        <p:spPr bwMode="auto">
          <a:xfrm>
            <a:off x="2743200" y="5530708"/>
            <a:ext cx="618172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What makes a </a:t>
            </a:r>
            <a:r>
              <a:rPr 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person </a:t>
            </a:r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a girl instead of a </a:t>
            </a:r>
            <a:r>
              <a:rPr lang="en-US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boy???</a:t>
            </a:r>
            <a:endParaRPr lang="en-US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sp>
        <p:nvSpPr>
          <p:cNvPr id="7175" name="WordArt 9"/>
          <p:cNvSpPr>
            <a:spLocks noChangeArrowheads="1" noChangeShapeType="1" noTextEdit="1"/>
          </p:cNvSpPr>
          <p:nvPr/>
        </p:nvSpPr>
        <p:spPr bwMode="auto">
          <a:xfrm rot="-184091">
            <a:off x="938213" y="3605213"/>
            <a:ext cx="3124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B92D00"/>
                </a:solidFill>
                <a:latin typeface="Arial Black"/>
              </a:rPr>
              <a:t>Did you know???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8C65-4665-4B21-A88F-6FBA591A032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434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</a:rPr>
              <a:t>Fallopian tube </a:t>
            </a:r>
          </a:p>
          <a:p>
            <a:pPr eaLnBrk="1" hangingPunct="1">
              <a:defRPr/>
            </a:pPr>
            <a:r>
              <a:rPr lang="en-US" sz="3200" dirty="0" smtClean="0">
                <a:latin typeface="Times New Roman" pitchFamily="18" charset="0"/>
              </a:rPr>
              <a:t>Also known as oviduct or uterine tube</a:t>
            </a:r>
          </a:p>
          <a:p>
            <a:pPr eaLnBrk="1" hangingPunct="1">
              <a:defRPr/>
            </a:pPr>
            <a:r>
              <a:rPr lang="en-US" sz="3200" dirty="0" smtClean="0">
                <a:latin typeface="Times New Roman" pitchFamily="18" charset="0"/>
              </a:rPr>
              <a:t>Approximately 4” long</a:t>
            </a:r>
          </a:p>
          <a:p>
            <a:pPr eaLnBrk="1" hangingPunct="1">
              <a:defRPr/>
            </a:pPr>
            <a:r>
              <a:rPr lang="en-US" sz="3200" dirty="0" smtClean="0">
                <a:latin typeface="Times New Roman" pitchFamily="18" charset="0"/>
              </a:rPr>
              <a:t>Not attached to the ovaries</a:t>
            </a:r>
          </a:p>
        </p:txBody>
      </p:sp>
      <p:pic>
        <p:nvPicPr>
          <p:cNvPr id="3" name="Picture 6" descr="extova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3025" y="1828800"/>
            <a:ext cx="3152775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9" descr="Ovary e tubo Fallopi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484688"/>
            <a:ext cx="2109788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44E30-7845-48A3-AE36-8FB136C96AA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00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Uterus </a:t>
            </a:r>
          </a:p>
          <a:p>
            <a:pPr eaLnBrk="1" hangingPunct="1">
              <a:defRPr/>
            </a:pPr>
            <a:r>
              <a:rPr lang="en-US" sz="2600" dirty="0" smtClean="0"/>
              <a:t>Hollow, thick-walled, pear-shaped, highly muscular organ</a:t>
            </a:r>
          </a:p>
          <a:p>
            <a:pPr eaLnBrk="1" hangingPunct="1">
              <a:defRPr/>
            </a:pPr>
            <a:endParaRPr lang="en-US" sz="2600" dirty="0" smtClean="0"/>
          </a:p>
          <a:p>
            <a:pPr eaLnBrk="1" hangingPunct="1">
              <a:defRPr/>
            </a:pPr>
            <a:r>
              <a:rPr lang="en-US" sz="2600" dirty="0" smtClean="0"/>
              <a:t>Lies behind the urinary bladder and in front of the rectum</a:t>
            </a:r>
          </a:p>
        </p:txBody>
      </p:sp>
      <p:pic>
        <p:nvPicPr>
          <p:cNvPr id="3" name="Picture 17" descr="Sistema Genital interno fêm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86200"/>
            <a:ext cx="29527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9" descr="is?j4FbWar5buzZDd5xXUMOCoMNbZce2IYCi19LtWvTFJ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24475" y="1828800"/>
            <a:ext cx="2971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16089-89A8-4B46-8129-DC0454FFB188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054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Uterus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Fundus</a:t>
            </a:r>
            <a:r>
              <a:rPr lang="en-US" b="1" dirty="0" smtClean="0">
                <a:solidFill>
                  <a:srgbClr val="FF3399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Bulging upper part of the uterus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Body</a:t>
            </a:r>
          </a:p>
          <a:p>
            <a:pPr lvl="1" eaLnBrk="1" hangingPunct="1">
              <a:defRPr/>
            </a:pPr>
            <a:r>
              <a:rPr lang="en-US" dirty="0" smtClean="0"/>
              <a:t>The body is the middle portion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Cervix</a:t>
            </a:r>
          </a:p>
          <a:p>
            <a:pPr lvl="1" eaLnBrk="1" hangingPunct="1">
              <a:defRPr/>
            </a:pPr>
            <a:r>
              <a:rPr lang="en-US" dirty="0" smtClean="0"/>
              <a:t>The narrow portion that extends into the vagina</a:t>
            </a:r>
          </a:p>
          <a:p>
            <a:pPr eaLnBrk="1" hangingPunct="1">
              <a:defRPr/>
            </a:pPr>
            <a:endParaRPr lang="en-US" sz="2600" dirty="0" smtClean="0"/>
          </a:p>
        </p:txBody>
      </p:sp>
      <p:pic>
        <p:nvPicPr>
          <p:cNvPr id="10245" name="Picture 17" descr="Sistema Genital interno fêm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657600"/>
            <a:ext cx="29527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9" descr="is?j4FbWar5buzZDd5xXUMOCoMNbZce2IYCi19LtWvTFJ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676400"/>
            <a:ext cx="2971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F58AE-812B-402B-9C6E-BB7771338B1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4.05 Remember the Structures of the Reproductive System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Structures of the </a:t>
            </a:r>
            <a:br>
              <a:rPr lang="en-US" sz="3600" b="1" smtClean="0"/>
            </a:br>
            <a:r>
              <a:rPr lang="en-US" sz="3600" b="1" smtClean="0"/>
              <a:t>female reproductive system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9624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Uterus </a:t>
            </a:r>
          </a:p>
          <a:p>
            <a:pPr eaLnBrk="1" hangingPunct="1">
              <a:defRPr/>
            </a:pPr>
            <a:r>
              <a:rPr lang="en-US" b="1" dirty="0" smtClean="0"/>
              <a:t>Perimetrium </a:t>
            </a:r>
            <a:r>
              <a:rPr lang="en-US" b="1" dirty="0"/>
              <a:t>(visceral peritoneum)</a:t>
            </a:r>
          </a:p>
          <a:p>
            <a:pPr eaLnBrk="1" hangingPunct="1">
              <a:defRPr/>
            </a:pPr>
            <a:endParaRPr lang="en-US" b="1" dirty="0"/>
          </a:p>
          <a:p>
            <a:pPr eaLnBrk="1" hangingPunct="1">
              <a:defRPr/>
            </a:pPr>
            <a:r>
              <a:rPr lang="en-US" b="1" dirty="0"/>
              <a:t>Myometrium</a:t>
            </a:r>
          </a:p>
          <a:p>
            <a:pPr eaLnBrk="1" hangingPunct="1">
              <a:defRPr/>
            </a:pPr>
            <a:endParaRPr lang="en-US" b="1" dirty="0"/>
          </a:p>
          <a:p>
            <a:pPr eaLnBrk="1" hangingPunct="1">
              <a:defRPr/>
            </a:pPr>
            <a:r>
              <a:rPr lang="en-US" b="1" dirty="0"/>
              <a:t>Endometrium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600" dirty="0" smtClean="0"/>
          </a:p>
        </p:txBody>
      </p:sp>
      <p:pic>
        <p:nvPicPr>
          <p:cNvPr id="11269" name="Picture 8" descr="uter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7025" y="2438400"/>
            <a:ext cx="45497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4921250" y="2616200"/>
            <a:ext cx="1454150" cy="404813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Perimetrium</a:t>
            </a:r>
          </a:p>
        </p:txBody>
      </p:sp>
      <p:sp>
        <p:nvSpPr>
          <p:cNvPr id="11271" name="Rectangle 1"/>
          <p:cNvSpPr>
            <a:spLocks noChangeArrowheads="1"/>
          </p:cNvSpPr>
          <p:nvPr/>
        </p:nvSpPr>
        <p:spPr bwMode="auto">
          <a:xfrm>
            <a:off x="4618038" y="3429000"/>
            <a:ext cx="1454150" cy="36988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33"/>
                </a:solidFill>
              </a:rPr>
              <a:t>Myometrium</a:t>
            </a: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5181600" y="4953000"/>
            <a:ext cx="1581150" cy="404813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Endometrium</a:t>
            </a:r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>
            <a:off x="6391275" y="2819400"/>
            <a:ext cx="4572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4"/>
          <p:cNvSpPr>
            <a:spLocks noChangeShapeType="1"/>
          </p:cNvSpPr>
          <p:nvPr/>
        </p:nvSpPr>
        <p:spPr bwMode="auto">
          <a:xfrm flipV="1">
            <a:off x="6072188" y="3429000"/>
            <a:ext cx="7620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5"/>
          <p:cNvSpPr>
            <a:spLocks noChangeShapeType="1"/>
          </p:cNvSpPr>
          <p:nvPr/>
        </p:nvSpPr>
        <p:spPr bwMode="auto">
          <a:xfrm flipV="1">
            <a:off x="6781800" y="4800600"/>
            <a:ext cx="6858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41505-75F5-4ADF-96E8-AFFF81C7ADEA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2395</TotalTime>
  <Words>699</Words>
  <Application>Microsoft Office PowerPoint</Application>
  <PresentationFormat>On-screen Show (4:3)</PresentationFormat>
  <Paragraphs>175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Garamond</vt:lpstr>
      <vt:lpstr>Times New Roman</vt:lpstr>
      <vt:lpstr>Wingdings</vt:lpstr>
      <vt:lpstr>Edge</vt:lpstr>
      <vt:lpstr>4.05 Remember the structures of the reproductive system</vt:lpstr>
      <vt:lpstr>4.05 Remember the structures of the reproductive system</vt:lpstr>
      <vt:lpstr>Structures of the  female reproductive system </vt:lpstr>
      <vt:lpstr>Structures of the  female reproductive system</vt:lpstr>
      <vt:lpstr>Structures of the  female reproductive system</vt:lpstr>
      <vt:lpstr>Structures of the  female reproductive system</vt:lpstr>
      <vt:lpstr>Structures of the  female reproductive system</vt:lpstr>
      <vt:lpstr>Structures of the  female reproductive system</vt:lpstr>
      <vt:lpstr>Structures of the  female reproductive system</vt:lpstr>
      <vt:lpstr>Structures of the  female reproductive system</vt:lpstr>
      <vt:lpstr>Structures of the  female reproductive system</vt:lpstr>
      <vt:lpstr>Structures of the  female reproductive system</vt:lpstr>
      <vt:lpstr>Structures of the  female reproductive system</vt:lpstr>
      <vt:lpstr>Structures of the  female reproductive system</vt:lpstr>
      <vt:lpstr>Structures of the  female reproductive system</vt:lpstr>
      <vt:lpstr>Structures of the  male reproductive system</vt:lpstr>
      <vt:lpstr>Structures of the  male reproductive system</vt:lpstr>
      <vt:lpstr>Structures of the  male reproductive system</vt:lpstr>
      <vt:lpstr>Structures of the  male reproductive system</vt:lpstr>
      <vt:lpstr>Structures of the  male reproductive system</vt:lpstr>
      <vt:lpstr>Structures of the  male reproductive system</vt:lpstr>
      <vt:lpstr>Structures of the  male reproductive system</vt:lpstr>
      <vt:lpstr>4.05 Remember the structures of the reproductive system</vt:lpstr>
    </vt:vector>
  </TitlesOfParts>
  <Company>Pamlico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the female reproductive system</dc:title>
  <dc:creator>Pamlico</dc:creator>
  <cp:lastModifiedBy>Abigail Bennett</cp:lastModifiedBy>
  <cp:revision>35</cp:revision>
  <cp:lastPrinted>2012-10-30T15:47:32Z</cp:lastPrinted>
  <dcterms:created xsi:type="dcterms:W3CDTF">2012-05-25T12:31:07Z</dcterms:created>
  <dcterms:modified xsi:type="dcterms:W3CDTF">2017-01-03T13:36:46Z</dcterms:modified>
</cp:coreProperties>
</file>